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11" r:id="rId15"/>
    <p:sldId id="312" r:id="rId16"/>
    <p:sldId id="313" r:id="rId17"/>
    <p:sldId id="314" r:id="rId18"/>
    <p:sldId id="309" r:id="rId19"/>
    <p:sldId id="276" r:id="rId20"/>
    <p:sldId id="324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325" r:id="rId33"/>
    <p:sldId id="326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16" r:id="rId44"/>
    <p:sldId id="299" r:id="rId45"/>
    <p:sldId id="300" r:id="rId46"/>
    <p:sldId id="301" r:id="rId47"/>
    <p:sldId id="302" r:id="rId48"/>
    <p:sldId id="327" r:id="rId49"/>
    <p:sldId id="328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6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5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cteezy.com/vector-art/520359-a-girl-reading-book-in-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457261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frustrated-student-cliparts_8.ht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hiclipart.com/free-transparent-background-png-clipart-jipaj/downloa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413207-old-house-in-red-color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yeongju.go.kr/news/page.do?mnu_uid=1334&amp;parm_bod_uid=131802&amp;step=258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cteezy.com/vector-art/572712-hand-draw-music-ico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u0v-5Km8BI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Ou0v-5Km8BI" TargetMode="External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cae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Ou0v-5Km8BI" TargetMode="External"/><Relationship Id="rId3" Type="http://schemas.openxmlformats.org/officeDocument/2006/relationships/hyperlink" Target="https://www.vecteezy.com/" TargetMode="External"/><Relationship Id="rId7" Type="http://schemas.openxmlformats.org/officeDocument/2006/relationships/hyperlink" Target="https://commons.wikimedia.org/w/index.php?curid=61357477" TargetMode="External"/><Relationship Id="rId2" Type="http://schemas.openxmlformats.org/officeDocument/2006/relationships/hyperlink" Target="https://www.youtube.com/watch?v=Sh7w8OuJq9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yeongju.go.kr/news/page.do?mnu_uid=1334&amp;parm_bod_uid=131802&amp;step=258" TargetMode="External"/><Relationship Id="rId5" Type="http://schemas.openxmlformats.org/officeDocument/2006/relationships/hyperlink" Target="https://www.hiclipart.com/" TargetMode="External"/><Relationship Id="rId4" Type="http://schemas.openxmlformats.org/officeDocument/2006/relationships/hyperlink" Target="http://clipart-library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475343"/>
            <a:ext cx="11850624" cy="57570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안 그래도 신문 기자로 일하시는 아빠 친구 분께 </a:t>
            </a:r>
            <a:r>
              <a:rPr lang="ko-KR" altLang="en-US" sz="3000" u="sng" dirty="0">
                <a:solidFill>
                  <a:srgbClr val="0000FF"/>
                </a:solidFill>
              </a:rPr>
              <a:t>조언</a:t>
            </a:r>
            <a:r>
              <a:rPr lang="ko-KR" altLang="en-US" sz="3000" dirty="0"/>
              <a:t>을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구했는데 그 신문사에 학생 기자 프로그램이 있다고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참가</a:t>
            </a:r>
            <a:r>
              <a:rPr lang="ko-KR" altLang="en-US" sz="3000" dirty="0"/>
              <a:t>해 보라고 하셨어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유진</a:t>
            </a:r>
            <a:r>
              <a:rPr lang="en-US" altLang="ko-KR" sz="3000" dirty="0"/>
              <a:t>: </a:t>
            </a:r>
            <a:r>
              <a:rPr lang="ko-KR" altLang="en-US" sz="3000" dirty="0"/>
              <a:t>부럽다</a:t>
            </a:r>
            <a:r>
              <a:rPr lang="en-US" altLang="ko-KR" sz="3000" dirty="0"/>
              <a:t>. </a:t>
            </a:r>
            <a:r>
              <a:rPr lang="ko-KR" altLang="en-US" sz="3000" dirty="0"/>
              <a:t>난 내가 어떤 일을 잘할 수 있는지 아직도 잘 모르겠거든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나한테 맞는 일인지는 잘 모르겠지만 나중에 바꾸는 한이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있어도 한번 </a:t>
            </a:r>
            <a:r>
              <a:rPr lang="ko-KR" altLang="en-US" sz="3000" u="sng" dirty="0">
                <a:solidFill>
                  <a:srgbClr val="0000FF"/>
                </a:solidFill>
              </a:rPr>
              <a:t>도전</a:t>
            </a:r>
            <a:r>
              <a:rPr lang="ko-KR" altLang="en-US" sz="3000" dirty="0"/>
              <a:t>해 보려고</a:t>
            </a:r>
            <a:r>
              <a:rPr lang="en-US" altLang="ko-KR" sz="3000" dirty="0"/>
              <a:t>. </a:t>
            </a:r>
            <a:r>
              <a:rPr lang="ko-KR" altLang="en-US" sz="3000" dirty="0"/>
              <a:t>너도 적성 검사를 한번 받아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보지 그래</a:t>
            </a:r>
            <a:r>
              <a:rPr lang="en-US" altLang="ko-KR" sz="30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83874" y="4590288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490710" y="557784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82278" y="2167128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" y="1704975"/>
            <a:ext cx="11795760" cy="346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333819"/>
            <a:ext cx="10058400" cy="290715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7513082" y="4044765"/>
            <a:ext cx="30175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64758"/>
            <a:ext cx="11430000" cy="3178137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7513082" y="4471485"/>
            <a:ext cx="7315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925494"/>
              </p:ext>
            </p:extLst>
          </p:nvPr>
        </p:nvGraphicFramePr>
        <p:xfrm>
          <a:off x="60960" y="0"/>
          <a:ext cx="12070081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7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1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한이 있어도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한이 있어도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</a:t>
                      </a:r>
                      <a:r>
                        <a:rPr lang="ko-KR" altLang="en-US" sz="4400" u="sng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한이 있어도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36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852160" y="1638252"/>
            <a:ext cx="5536691" cy="2997756"/>
          </a:xfrm>
          <a:prstGeom prst="wedgeRoundRectCallout">
            <a:avLst>
              <a:gd name="adj1" fmla="val -63474"/>
              <a:gd name="adj2" fmla="val 2769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오늘 잠을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못 자는 한이 있어도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이 책은 다 읽고 싶어요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5839"/>
          <a:stretch/>
        </p:blipFill>
        <p:spPr>
          <a:xfrm>
            <a:off x="803150" y="181332"/>
            <a:ext cx="10585700" cy="109728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1087970" y="2258570"/>
            <a:ext cx="4206406" cy="3480507"/>
            <a:chOff x="1087970" y="2258570"/>
            <a:chExt cx="4206406" cy="34805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213" y="2258570"/>
              <a:ext cx="3931920" cy="327889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087970" y="5485161"/>
              <a:ext cx="4206406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https://www.vecteezy.com/vector-art/520359-a-girl-reading-book-in-bed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596128" y="1629108"/>
            <a:ext cx="5940029" cy="3390948"/>
          </a:xfrm>
          <a:prstGeom prst="wedgeRoundRectCallout">
            <a:avLst>
              <a:gd name="adj1" fmla="val -62587"/>
              <a:gd name="adj2" fmla="val 2323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가족 여행을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포기하는 한이 있어도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좋아하는 가수의 콘서트에 가고 싶어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5417" b="51077"/>
          <a:stretch/>
        </p:blipFill>
        <p:spPr>
          <a:xfrm>
            <a:off x="655844" y="168034"/>
            <a:ext cx="10880313" cy="109728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960247" y="2217736"/>
            <a:ext cx="3852331" cy="3454316"/>
            <a:chOff x="960247" y="2217736"/>
            <a:chExt cx="3852331" cy="3454316"/>
          </a:xfrm>
        </p:grpSpPr>
        <p:pic>
          <p:nvPicPr>
            <p:cNvPr id="2050" name="Picture 2" descr="Free Rock Concert Clipart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247" y="2217736"/>
              <a:ext cx="3852331" cy="3200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548546" y="5418136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http://clipart-library.com/clipart/457261.htm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221224" y="1574244"/>
            <a:ext cx="6153743" cy="3070908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친구와의 약속을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취소하는 한이 있어도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숙제를 끝내야 해요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0538" b="25237"/>
          <a:stretch/>
        </p:blipFill>
        <p:spPr>
          <a:xfrm>
            <a:off x="817034" y="155449"/>
            <a:ext cx="10557933" cy="109728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890186" y="2395729"/>
            <a:ext cx="3922889" cy="3454316"/>
            <a:chOff x="890186" y="2395729"/>
            <a:chExt cx="3922889" cy="3454316"/>
          </a:xfrm>
        </p:grpSpPr>
        <p:pic>
          <p:nvPicPr>
            <p:cNvPr id="3074" name="Picture 2" descr="Frustrated Student Clipart Transparent - Frustrated Teacher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98" t="5199" r="9036" b="5568"/>
            <a:stretch/>
          </p:blipFill>
          <p:spPr bwMode="auto">
            <a:xfrm>
              <a:off x="890186" y="2395729"/>
              <a:ext cx="3922889" cy="3200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899330" y="5596129"/>
              <a:ext cx="3904601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http://clipart-library.com/clipart/frustrated-student-cliparts_8.htm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340097" y="1619964"/>
            <a:ext cx="6088362" cy="2779776"/>
          </a:xfrm>
          <a:prstGeom prst="wedgeRoundRectCallout">
            <a:avLst>
              <a:gd name="adj1" fmla="val -61476"/>
              <a:gd name="adj2" fmla="val 43004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영화를 보다가 중간에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나오는 한이 있어도</a:t>
            </a:r>
            <a:endParaRPr lang="en-US" altLang="ko-KR" sz="4000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집에 일찍 가야 해</a:t>
            </a:r>
            <a:r>
              <a:rPr lang="en-US" altLang="ko-KR" sz="3200" dirty="0">
                <a:solidFill>
                  <a:prstClr val="black"/>
                </a:solidFill>
              </a:rPr>
              <a:t>.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76019"/>
          <a:stretch/>
        </p:blipFill>
        <p:spPr>
          <a:xfrm>
            <a:off x="763542" y="164592"/>
            <a:ext cx="10664916" cy="109728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638556" y="2738629"/>
            <a:ext cx="4770120" cy="3264826"/>
            <a:chOff x="638556" y="2738629"/>
            <a:chExt cx="4770120" cy="326482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616" y="2738629"/>
              <a:ext cx="4572000" cy="2893219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638556" y="5749539"/>
              <a:ext cx="4770120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https://www.hiclipart.com/free-transparent-background-png-clipart-jipaj/download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91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34" y="1586865"/>
            <a:ext cx="1001335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2111"/>
          <a:stretch/>
        </p:blipFill>
        <p:spPr>
          <a:xfrm>
            <a:off x="1836123" y="3397377"/>
            <a:ext cx="8519755" cy="277482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247970" y="4056703"/>
            <a:ext cx="192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78437"/>
            <a:ext cx="11612880" cy="309529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8345506" y="4446847"/>
            <a:ext cx="1645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09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나에게 어울리는 직업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The Job that Suits Me 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719601"/>
              </p:ext>
            </p:extLst>
          </p:nvPr>
        </p:nvGraphicFramePr>
        <p:xfrm>
          <a:off x="60960" y="0"/>
          <a:ext cx="12070081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7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1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을 만하다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만하다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만하다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541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지금 살고 있는 집이 어때요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3619548"/>
          </a:xfrm>
          <a:prstGeom prst="wedgeRoundRectCallout">
            <a:avLst>
              <a:gd name="adj1" fmla="val -70662"/>
              <a:gd name="adj2" fmla="val 18365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지은 지 오래되었지만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살 만해요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75453"/>
          <a:stretch/>
        </p:blipFill>
        <p:spPr>
          <a:xfrm>
            <a:off x="152400" y="171586"/>
            <a:ext cx="11887200" cy="115218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4205480" y="1839492"/>
            <a:ext cx="3557623" cy="4173321"/>
            <a:chOff x="4205480" y="1839492"/>
            <a:chExt cx="3557623" cy="4173321"/>
          </a:xfrm>
        </p:grpSpPr>
        <p:sp>
          <p:nvSpPr>
            <p:cNvPr id="2" name="Rectangle 1"/>
            <p:cNvSpPr/>
            <p:nvPr/>
          </p:nvSpPr>
          <p:spPr>
            <a:xfrm>
              <a:off x="4371899" y="5539642"/>
              <a:ext cx="3224784" cy="4731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hlinkClick r:id="rId3"/>
                </a:rPr>
                <a:t>https://www.vecteezy.com/vector-art/413207-old-house-in-red-color</a:t>
              </a:r>
              <a:endParaRPr lang="en-US" sz="1200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5480" y="1839492"/>
              <a:ext cx="3557623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24" y="0"/>
            <a:ext cx="12188952" cy="6858000"/>
            <a:chOff x="1524" y="0"/>
            <a:chExt cx="12188952" cy="6858000"/>
          </a:xfrm>
        </p:grpSpPr>
        <p:pic>
          <p:nvPicPr>
            <p:cNvPr id="4098" name="Picture 2" descr="경주 전경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" y="0"/>
              <a:ext cx="12188952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52400" y="6507402"/>
              <a:ext cx="5416296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050" dirty="0">
                  <a:hlinkClick r:id="rId3"/>
                </a:rPr>
                <a:t>https://www.gyeongju.go.kr/news/page.do?mnu_uid=1334&amp;parm_bod_uid=131802&amp;step=258</a:t>
              </a:r>
              <a:endParaRPr lang="en-US" sz="1050" dirty="0"/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152400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경주는 어때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775752"/>
            <a:ext cx="3548743" cy="2778566"/>
          </a:xfrm>
          <a:prstGeom prst="wedgeRoundRectCallout">
            <a:avLst>
              <a:gd name="adj1" fmla="val -68506"/>
              <a:gd name="adj2" fmla="val 37514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볼거리가 많아서 </a:t>
            </a:r>
            <a:r>
              <a:rPr lang="ko-KR" altLang="en-US" sz="4000" u="sng" dirty="0">
                <a:solidFill>
                  <a:srgbClr val="FF0000"/>
                </a:solidFill>
              </a:rPr>
              <a:t>구경할 만해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r>
              <a:rPr lang="ko-KR" altLang="en-US" sz="3000" dirty="0">
                <a:solidFill>
                  <a:prstClr val="black"/>
                </a:solidFill>
              </a:rPr>
              <a:t> 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25117" b="50570"/>
          <a:stretch/>
        </p:blipFill>
        <p:spPr>
          <a:xfrm>
            <a:off x="152400" y="182882"/>
            <a:ext cx="11887200" cy="1141171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84312"/>
            <a:ext cx="3548743" cy="2743200"/>
          </a:xfrm>
          <a:prstGeom prst="wedgeRoundRectCallout">
            <a:avLst>
              <a:gd name="adj1" fmla="val 63916"/>
              <a:gd name="adj2" fmla="val 35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새로 나온 음악 앨범이 어때요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1728" y="1684312"/>
            <a:ext cx="3547872" cy="2743200"/>
          </a:xfrm>
          <a:prstGeom prst="wedgeRoundRectCallout">
            <a:avLst>
              <a:gd name="adj1" fmla="val -64464"/>
              <a:gd name="adj2" fmla="val 33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다양한 장르의 음악이 있어서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들을 만해요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0380" b="25117"/>
          <a:stretch/>
        </p:blipFill>
        <p:spPr>
          <a:xfrm>
            <a:off x="152400" y="155450"/>
            <a:ext cx="11887200" cy="115008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11" name="Group 10"/>
          <p:cNvGrpSpPr/>
          <p:nvPr/>
        </p:nvGrpSpPr>
        <p:grpSpPr>
          <a:xfrm>
            <a:off x="4094988" y="1911096"/>
            <a:ext cx="4002024" cy="3657600"/>
            <a:chOff x="4267200" y="1819656"/>
            <a:chExt cx="4002024" cy="36576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412" y="1819656"/>
              <a:ext cx="3657600" cy="36576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4267200" y="5223340"/>
              <a:ext cx="4002024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https://www.vecteezy.com/vector-art/572712-hand-draw-music-icon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24" y="0"/>
            <a:ext cx="12188952" cy="6858000"/>
            <a:chOff x="1524" y="0"/>
            <a:chExt cx="12188952" cy="6858000"/>
          </a:xfrm>
        </p:grpSpPr>
        <p:pic>
          <p:nvPicPr>
            <p:cNvPr id="8" name="Picture 2" descr="Tteok-bokki 3.jpg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" y="0"/>
              <a:ext cx="12188952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8185355" y="6320136"/>
              <a:ext cx="3854245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rgbClr val="0070C0"/>
                  </a:solidFill>
                </a:rPr>
                <a:t>By 709 K - https://pixabay.com/photo-2545943/ archive copy, CC0, https://commons.wikimedia.org/w/index.php?curid=61357477</a:t>
              </a:r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152400" y="1666894"/>
            <a:ext cx="3548743" cy="301752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알렉스가 만든 떡볶이 어때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1728" y="1672423"/>
            <a:ext cx="3547872" cy="2743200"/>
          </a:xfrm>
          <a:prstGeom prst="wedgeRoundRectCallout">
            <a:avLst>
              <a:gd name="adj1" fmla="val -65943"/>
              <a:gd name="adj2" fmla="val 3601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좀 맵지만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u="sng" dirty="0">
                <a:solidFill>
                  <a:srgbClr val="FF0000"/>
                </a:solidFill>
              </a:rPr>
              <a:t>먹을 만해</a:t>
            </a:r>
            <a:r>
              <a:rPr lang="en-US" altLang="ko-KR" sz="4000" u="sng" dirty="0">
                <a:solidFill>
                  <a:srgbClr val="FF0000"/>
                </a:solidFill>
              </a:rPr>
              <a:t>.</a:t>
            </a:r>
            <a:r>
              <a:rPr lang="ko-KR" altLang="en-US" sz="3000" dirty="0">
                <a:solidFill>
                  <a:prstClr val="black"/>
                </a:solidFill>
              </a:rPr>
              <a:t> 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75642"/>
          <a:stretch/>
        </p:blipFill>
        <p:spPr>
          <a:xfrm>
            <a:off x="152400" y="160338"/>
            <a:ext cx="11887200" cy="114326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92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49000" y="5301488"/>
            <a:ext cx="914400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8356" y="894681"/>
            <a:ext cx="8515288" cy="5394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781082" y="957302"/>
            <a:ext cx="1280160" cy="365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TRACK 17</a:t>
            </a:r>
          </a:p>
        </p:txBody>
      </p:sp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70" y="201740"/>
            <a:ext cx="11210860" cy="5943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50451" y="2140085"/>
            <a:ext cx="548640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12845" y="4146346"/>
            <a:ext cx="6583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12845" y="4628031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12845" y="5411278"/>
            <a:ext cx="6583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" y="316938"/>
            <a:ext cx="11430000" cy="10645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1381460"/>
            <a:ext cx="11612880" cy="491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94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1660655"/>
            <a:ext cx="11704320" cy="422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513851"/>
            <a:ext cx="11704320" cy="30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9935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3852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여러분이 좋아하는 직업은 무엇이에요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662219" y="2439411"/>
            <a:ext cx="3315929" cy="37375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여러분만의 특별한 재능은 무엇이에요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47" y="359472"/>
            <a:ext cx="9670131" cy="57607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05389" y="2242609"/>
            <a:ext cx="667512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04419" y="4175162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1548" y="4780018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1547" y="5384874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1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677776"/>
            <a:ext cx="11612880" cy="1077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3058318"/>
            <a:ext cx="11612880" cy="154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33" y="71437"/>
            <a:ext cx="11227534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57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89928"/>
            <a:ext cx="11612880" cy="4709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8" y="5297424"/>
            <a:ext cx="88056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17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250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13524"/>
            <a:ext cx="12192000" cy="112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271079"/>
            <a:ext cx="12070080" cy="577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669036"/>
            <a:ext cx="12161520" cy="481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09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뉴스</a:t>
            </a:r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 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초등학생 희망 직업</a:t>
            </a:r>
            <a:endParaRPr lang="en-US" altLang="ko-K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dirty="0">
                <a:hlinkClick r:id="rId3"/>
              </a:rPr>
              <a:t>https://www.youtube.com/watch?v=Ou0v-5Km8BI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Ou0v-5Km8BI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06880" y="1347537"/>
            <a:ext cx="877824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646881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적성 검사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예술 분야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의식이 변화하다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취미로 삼다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연구하다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공학 분야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의학 분야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적성을 살리다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환자를 돌보다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연주회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교육 분야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선호하다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조언을 구하다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인공 지능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뉴스를 보도하다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언론 분야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진단하다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호기심이 강하다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질병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개발하다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https://quizlet.com/_8bxcae?x=1jqt&amp;i=1qqi22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367332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aptitude test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 of art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change one’s mind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do as a hobby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research, study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 of engineering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 of medicine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nurture one’s aptitude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take care of a patient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concert, recital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 of education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prefer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seek advice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artificial intelligence (AI)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report the news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 of journalism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make a diagnosis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curious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illness, disease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to develop, to create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681699"/>
            <a:ext cx="11612880" cy="540713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37-40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27999" y="4767767"/>
            <a:ext cx="1700328" cy="524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언론 분야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71472" y="3392672"/>
            <a:ext cx="1672896" cy="575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적성 검사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634984" y="4060864"/>
            <a:ext cx="945871" cy="588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의학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82561" y="5462552"/>
            <a:ext cx="1050715" cy="559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칼럼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115908"/>
            <a:ext cx="11612880" cy="421482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620994" y="4778236"/>
            <a:ext cx="250802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조언을 구해 봐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390" y="2354500"/>
            <a:ext cx="9144000" cy="333853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579492" y="2755839"/>
            <a:ext cx="288454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의식이 변화하고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524889" y="3861427"/>
            <a:ext cx="15800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진단했어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48090" y="4967015"/>
            <a:ext cx="276983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적성을 살려서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2103" b="53927"/>
          <a:stretch/>
        </p:blipFill>
        <p:spPr>
          <a:xfrm>
            <a:off x="289560" y="589728"/>
            <a:ext cx="11612880" cy="101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247053"/>
            <a:ext cx="11612880" cy="600935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168142" y="3101267"/>
            <a:ext cx="446125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중간에 포기하는 한이 있어도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92575" y="3771314"/>
            <a:ext cx="393332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집에 늦게 오는 한이 있어도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68142" y="4497332"/>
            <a:ext cx="4143633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>
                <a:solidFill>
                  <a:srgbClr val="FF0000"/>
                </a:solidFill>
              </a:rPr>
              <a:t>공부 시간이 조금 줄어드는 한이 있어도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4288" y="5270089"/>
            <a:ext cx="4233671" cy="527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200" dirty="0">
                <a:solidFill>
                  <a:srgbClr val="FF0000"/>
                </a:solidFill>
              </a:rPr>
              <a:t>집에 다시 갔다 오는 한이 있어도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832" y="247053"/>
            <a:ext cx="3320608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114586"/>
            <a:ext cx="11704320" cy="444367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5194204" y="2456536"/>
            <a:ext cx="1051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203349" y="3670987"/>
            <a:ext cx="1042415" cy="4163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94204" y="2863833"/>
            <a:ext cx="1051560" cy="3914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203348" y="2872977"/>
            <a:ext cx="1051560" cy="4005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203348" y="3670987"/>
            <a:ext cx="1051560" cy="4229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847945"/>
            <a:ext cx="11704320" cy="472371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11000" y="1302915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시간이 오래 걸리는 한이 있어도 직접 요리해서 감사의 마음을 표현하고 싶어요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40038" y="2500890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돈이 많이 드는 한이 있어도 목도리를 만들어서 선물하고 싶어요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11000" y="3796622"/>
            <a:ext cx="1038417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다른 과목을 공부할 시간을 줄이는 한이 있어도 한국어를 매일 복습해 보세요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11000" y="4845584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오늘은 점심을 못 먹는 한이 있어도 </a:t>
            </a:r>
            <a:r>
              <a:rPr lang="en-US" altLang="ko-KR" sz="2400" dirty="0">
                <a:solidFill>
                  <a:srgbClr val="FF0000"/>
                </a:solidFill>
              </a:rPr>
              <a:t>2</a:t>
            </a:r>
            <a:r>
              <a:rPr lang="ko-KR" altLang="en-US" sz="2400" dirty="0">
                <a:solidFill>
                  <a:srgbClr val="FF0000"/>
                </a:solidFill>
              </a:rPr>
              <a:t>시 전까지 숙제를 다 해야 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521239"/>
            <a:ext cx="11704320" cy="541602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77472" y="3130981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600">
                <a:solidFill>
                  <a:srgbClr val="FF0000"/>
                </a:solidFill>
              </a:rPr>
              <a:t>먹을 만한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679478" y="3856999"/>
            <a:ext cx="2685837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공부할 만해요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685025" y="4534121"/>
            <a:ext cx="168029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>
                <a:solidFill>
                  <a:srgbClr val="FF0000"/>
                </a:solidFill>
              </a:rPr>
              <a:t>묵을 만한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022396" y="5235692"/>
            <a:ext cx="195931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탈 만해요</a:t>
            </a:r>
            <a:endParaRPr lang="en-US" sz="26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4130" y="361274"/>
            <a:ext cx="3121719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236206"/>
            <a:ext cx="11704320" cy="409452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988293" y="4257028"/>
            <a:ext cx="147651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읽을 만한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675120" y="4750804"/>
            <a:ext cx="1801368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읽을 만해요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61558"/>
            <a:ext cx="10972800" cy="347172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05998" y="1872466"/>
            <a:ext cx="182384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구경할 만한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701837" y="3644471"/>
            <a:ext cx="213835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쇼핑할 만해요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700760" y="4295347"/>
            <a:ext cx="188952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요리할 만한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436" t="22773" b="54502"/>
          <a:stretch/>
        </p:blipFill>
        <p:spPr>
          <a:xfrm>
            <a:off x="547116" y="576071"/>
            <a:ext cx="11097768" cy="923225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9127636" y="2476904"/>
            <a:ext cx="2176842" cy="600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구경할 만해요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483328" y="4807262"/>
            <a:ext cx="217604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요리할 만해요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0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35905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적성 검사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공학 분야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교육 분야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언론 분야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예술 분야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의학 분야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aptitude test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field of journalism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field of engineering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field of art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field of education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field of medicine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18" y="219456"/>
            <a:ext cx="11358564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 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https://www.youtube.com/watch?v=Sh7w8OuJq9A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 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https://www.vecteezy.com/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5"/>
              </a:rPr>
              <a:t>https://www.hiclipart.com/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6"/>
              </a:rPr>
              <a:t>https://www.gyeongju.go.kr/news/page.do?mnu_uid=1334&amp;parm_bod_uid=131802&amp;step=258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it-IT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https://pixabay.com/photo-2545943/ archive copy, CC0, </a:t>
            </a:r>
            <a:r>
              <a:rPr lang="it-IT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7"/>
              </a:rPr>
              <a:t>https://commons.wikimedia.org/w/index.php?curid=61357477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8"/>
              </a:rPr>
              <a:t>https://www.youtube.com/watch?v=Ou0v-5Km8BI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626558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선호하다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진단하다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의식이 변화하다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적성을 살리다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조언을 구하다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호기심이 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prefer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nurture one’s aptitude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make a diagnosis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see advice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change one’s mind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curious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38472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취미로 삼다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환자를 돌보다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인공지능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질병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연구하다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개발하다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do as a hobby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illness, disease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take care of a patient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research, study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artificial intelligence (AI)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develop, create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9" y="1865376"/>
            <a:ext cx="11773523" cy="35478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유진</a:t>
            </a:r>
            <a:r>
              <a:rPr lang="en-US" altLang="ko-KR" sz="3000" dirty="0"/>
              <a:t>: </a:t>
            </a:r>
            <a:r>
              <a:rPr lang="ko-KR" altLang="en-US" sz="3000" dirty="0"/>
              <a:t>제시카</a:t>
            </a:r>
            <a:r>
              <a:rPr lang="en-US" altLang="ko-KR" sz="3000" dirty="0"/>
              <a:t>, </a:t>
            </a:r>
            <a:r>
              <a:rPr lang="ko-KR" altLang="en-US" sz="3000" dirty="0"/>
              <a:t>저번에 진로 </a:t>
            </a:r>
            <a:r>
              <a:rPr lang="ko-KR" altLang="en-US" sz="3000" u="sng" dirty="0">
                <a:solidFill>
                  <a:srgbClr val="0000FF"/>
                </a:solidFill>
              </a:rPr>
              <a:t>적성 검사</a:t>
            </a:r>
            <a:r>
              <a:rPr lang="ko-KR" altLang="en-US" sz="3000" dirty="0">
                <a:solidFill>
                  <a:srgbClr val="0000FF"/>
                </a:solidFill>
              </a:rPr>
              <a:t> </a:t>
            </a:r>
            <a:r>
              <a:rPr lang="ko-KR" altLang="en-US" sz="3000" dirty="0"/>
              <a:t>받았어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응</a:t>
            </a:r>
            <a:r>
              <a:rPr lang="en-US" altLang="ko-KR" sz="3000" dirty="0"/>
              <a:t>. </a:t>
            </a:r>
            <a:r>
              <a:rPr lang="ko-KR" altLang="en-US" sz="3000" dirty="0"/>
              <a:t>궁금해서 한번 해 봤는데 </a:t>
            </a:r>
            <a:r>
              <a:rPr lang="ko-KR" altLang="en-US" sz="3000" u="sng" dirty="0">
                <a:solidFill>
                  <a:srgbClr val="0000FF"/>
                </a:solidFill>
              </a:rPr>
              <a:t>언론</a:t>
            </a:r>
            <a:r>
              <a:rPr lang="ko-KR" altLang="en-US" sz="3000" dirty="0"/>
              <a:t> 분야나 </a:t>
            </a:r>
            <a:r>
              <a:rPr lang="ko-KR" altLang="en-US" sz="3000" u="sng" dirty="0">
                <a:solidFill>
                  <a:srgbClr val="0000FF"/>
                </a:solidFill>
              </a:rPr>
              <a:t>교육</a:t>
            </a:r>
            <a:r>
              <a:rPr lang="ko-KR" altLang="en-US" sz="3000" dirty="0"/>
              <a:t> 분야가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잘 맞는다고 나오더라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유진</a:t>
            </a:r>
            <a:r>
              <a:rPr lang="en-US" altLang="ko-KR" sz="3000" dirty="0"/>
              <a:t>: </a:t>
            </a:r>
            <a:r>
              <a:rPr lang="ko-KR" altLang="en-US" sz="3000" dirty="0"/>
              <a:t>그래</a:t>
            </a:r>
            <a:r>
              <a:rPr lang="en-US" altLang="ko-KR" sz="3000" dirty="0"/>
              <a:t>? </a:t>
            </a:r>
            <a:r>
              <a:rPr lang="ko-KR" altLang="en-US" sz="3000" dirty="0"/>
              <a:t>검사 결과는 믿을 만한 것 같아</a:t>
            </a:r>
            <a:r>
              <a:rPr lang="en-US" altLang="ko-KR" sz="30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8664" y="1963535"/>
            <a:ext cx="16459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11346" y="2740775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89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405917" y="2740775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2" name="0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68362" y="53380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0"/>
            <a:ext cx="11786616" cy="65196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잘은 모르겠어</a:t>
            </a:r>
            <a:r>
              <a:rPr lang="en-US" altLang="ko-KR" sz="3000" dirty="0"/>
              <a:t>. </a:t>
            </a:r>
            <a:r>
              <a:rPr lang="ko-KR" altLang="en-US" sz="3000" dirty="0"/>
              <a:t>사실 난 </a:t>
            </a:r>
            <a:r>
              <a:rPr lang="ko-KR" altLang="en-US" sz="3000" u="sng" dirty="0">
                <a:solidFill>
                  <a:srgbClr val="0000FF"/>
                </a:solidFill>
              </a:rPr>
              <a:t>취미</a:t>
            </a:r>
            <a:r>
              <a:rPr lang="ko-KR" altLang="en-US" sz="3000" dirty="0"/>
              <a:t> 삼아 글을 쓰곤 하는데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정말 재밌어</a:t>
            </a:r>
            <a:r>
              <a:rPr lang="en-US" altLang="ko-KR" sz="3000" dirty="0"/>
              <a:t>. </a:t>
            </a:r>
            <a:r>
              <a:rPr lang="ko-KR" altLang="en-US" sz="3000" dirty="0"/>
              <a:t>그래서 혹시 내가 문화나 예술 쪽에 재능이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있는 건 아닌가 생각했거든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유진</a:t>
            </a:r>
            <a:r>
              <a:rPr lang="en-US" altLang="ko-KR" sz="3000" dirty="0"/>
              <a:t>: </a:t>
            </a:r>
            <a:r>
              <a:rPr lang="ko-KR" altLang="en-US" sz="3000" dirty="0"/>
              <a:t>와</a:t>
            </a:r>
            <a:r>
              <a:rPr lang="en-US" altLang="ko-KR" sz="3000" dirty="0"/>
              <a:t>, </a:t>
            </a:r>
            <a:r>
              <a:rPr lang="ko-KR" altLang="en-US" sz="3000" dirty="0"/>
              <a:t>대단한데</a:t>
            </a:r>
            <a:r>
              <a:rPr lang="en-US" altLang="ko-KR" sz="3000" dirty="0"/>
              <a:t>. </a:t>
            </a:r>
            <a:r>
              <a:rPr lang="ko-KR" altLang="en-US" sz="3000" dirty="0"/>
              <a:t>주로 어떤 글을 쓰는데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음</a:t>
            </a:r>
            <a:r>
              <a:rPr lang="en-US" altLang="ko-KR" sz="3000" dirty="0"/>
              <a:t>, </a:t>
            </a:r>
            <a:r>
              <a:rPr lang="ko-KR" altLang="en-US" sz="3000" dirty="0"/>
              <a:t>주로 내 주변의 일이나 사람을 주제로 수필을 쓰곤 해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유진</a:t>
            </a:r>
            <a:r>
              <a:rPr lang="en-US" altLang="ko-KR" sz="3000" dirty="0"/>
              <a:t>: </a:t>
            </a:r>
            <a:r>
              <a:rPr lang="ko-KR" altLang="en-US" sz="3000" dirty="0"/>
              <a:t>그럼</a:t>
            </a:r>
            <a:r>
              <a:rPr lang="en-US" altLang="ko-KR" sz="3000" dirty="0"/>
              <a:t>, </a:t>
            </a:r>
            <a:r>
              <a:rPr lang="ko-KR" altLang="en-US" sz="3000" dirty="0"/>
              <a:t>검사 결과와 아주 다른 건 아닌 것 같은데</a:t>
            </a:r>
            <a:r>
              <a:rPr lang="en-US" altLang="ko-KR" sz="3000" dirty="0"/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이다음에 기사나 칼럼 같은 글을 쓸 수도 있는 거잖아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적성을 살려 보지 그래</a:t>
            </a:r>
            <a:r>
              <a:rPr lang="en-US" altLang="ko-KR" sz="3000" dirty="0"/>
              <a:t>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86324" y="5797296"/>
            <a:ext cx="40233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0768" y="98975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1199</Words>
  <Application>Microsoft Office PowerPoint</Application>
  <PresentationFormat>Widescreen</PresentationFormat>
  <Paragraphs>260</Paragraphs>
  <Slides>53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09   나에게 어울리는 직업 The Job that Suits Me </vt:lpstr>
      <vt:lpstr>PowerPoint Presentation</vt:lpstr>
      <vt:lpstr>교재 88쪽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37-40쪽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116</cp:revision>
  <dcterms:created xsi:type="dcterms:W3CDTF">2020-04-19T05:49:19Z</dcterms:created>
  <dcterms:modified xsi:type="dcterms:W3CDTF">2020-06-25T04:35:45Z</dcterms:modified>
</cp:coreProperties>
</file>